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</p:sldMasterIdLst>
  <p:notesMasterIdLst>
    <p:notesMasterId r:id="rId26"/>
  </p:notesMasterIdLst>
  <p:sldIdLst>
    <p:sldId id="265" r:id="rId10"/>
    <p:sldId id="298" r:id="rId11"/>
    <p:sldId id="266" r:id="rId12"/>
    <p:sldId id="283" r:id="rId13"/>
    <p:sldId id="284" r:id="rId14"/>
    <p:sldId id="297" r:id="rId15"/>
    <p:sldId id="286" r:id="rId16"/>
    <p:sldId id="285" r:id="rId17"/>
    <p:sldId id="287" r:id="rId18"/>
    <p:sldId id="288" r:id="rId19"/>
    <p:sldId id="299" r:id="rId20"/>
    <p:sldId id="300" r:id="rId21"/>
    <p:sldId id="301" r:id="rId22"/>
    <p:sldId id="293" r:id="rId23"/>
    <p:sldId id="295" r:id="rId24"/>
    <p:sldId id="294" r:id="rId25"/>
  </p:sldIdLst>
  <p:sldSz cx="9144000" cy="5143500" type="screen16x9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598"/>
    <a:srgbClr val="58585A"/>
    <a:srgbClr val="5E9629"/>
    <a:srgbClr val="87C3E7"/>
    <a:srgbClr val="D68A27"/>
    <a:srgbClr val="FABB00"/>
    <a:srgbClr val="C10033"/>
    <a:srgbClr val="0065A3"/>
    <a:srgbClr val="8CB110"/>
    <a:srgbClr val="0077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84" autoAdjust="0"/>
  </p:normalViewPr>
  <p:slideViewPr>
    <p:cSldViewPr>
      <p:cViewPr varScale="1">
        <p:scale>
          <a:sx n="120" d="100"/>
          <a:sy n="120" d="100"/>
        </p:scale>
        <p:origin x="76" y="13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3" d="100"/>
          <a:sy n="93" d="100"/>
        </p:scale>
        <p:origin x="-3774" y="-102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F1E9A0-E2DC-44A6-9059-74D10F5036F0}" type="datetimeFigureOut">
              <a:rPr lang="de-DE" smtClean="0"/>
              <a:pPr/>
              <a:t>01.02.2018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A9FB32-4667-4BE7-895E-412DC0DF6AC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5251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A9FB32-4667-4BE7-895E-412DC0DF6AC2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0883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4348" y="1928808"/>
            <a:ext cx="7072362" cy="696521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4348" y="2678907"/>
            <a:ext cx="7058052" cy="155019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D5E7B-59ED-4475-A473-CB1859063A9B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/>
          <p:cNvSpPr/>
          <p:nvPr userDrawn="1"/>
        </p:nvSpPr>
        <p:spPr>
          <a:xfrm>
            <a:off x="3275856" y="3381840"/>
            <a:ext cx="1440160" cy="324036"/>
          </a:xfrm>
          <a:prstGeom prst="rect">
            <a:avLst/>
          </a:prstGeom>
          <a:noFill/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9" name="Textfeld 8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63848-5AAC-4D0C-88E0-64BF7D816E28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7711DAA-C42C-487B-95DD-4A6FFB71FBF0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229BCDF-E5A2-4859-81E6-0C05BC8BDC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85076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7711DAA-C42C-487B-95DD-4A6FFB71FBF0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229BCDF-E5A2-4859-81E6-0C05BC8BDC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919342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7711DAA-C42C-487B-95DD-4A6FFB71FBF0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229BCDF-E5A2-4859-81E6-0C05BC8BDC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351226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7711DAA-C42C-487B-95DD-4A6FFB71FBF0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229BCDF-E5A2-4859-81E6-0C05BC8BDC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89776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7711DAA-C42C-487B-95DD-4A6FFB71FBF0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229BCDF-E5A2-4859-81E6-0C05BC8BDC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682715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7711DAA-C42C-487B-95DD-4A6FFB71FBF0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229BCDF-E5A2-4859-81E6-0C05BC8BDC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70152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7711DAA-C42C-487B-95DD-4A6FFB71FBF0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229BCDF-E5A2-4859-81E6-0C05BC8BDC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0157916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7711DAA-C42C-487B-95DD-4A6FFB71FBF0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229BCDF-E5A2-4859-81E6-0C05BC8BDC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88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371624" cy="438864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9DD-35A4-4F01-AD4A-38969A1EEB2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4348" y="1928808"/>
            <a:ext cx="7072362" cy="696521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4348" y="2678907"/>
            <a:ext cx="7058052" cy="155019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D5E7B-59ED-4475-A473-CB1859063A9B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/>
          <p:cNvSpPr/>
          <p:nvPr userDrawn="1"/>
        </p:nvSpPr>
        <p:spPr>
          <a:xfrm>
            <a:off x="3275856" y="3381840"/>
            <a:ext cx="1440160" cy="324036"/>
          </a:xfrm>
          <a:prstGeom prst="rect">
            <a:avLst/>
          </a:prstGeom>
          <a:noFill/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9" name="Textfeld 8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29680785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buClr>
                <a:srgbClr val="007749"/>
              </a:buClr>
              <a:buFont typeface="Wingdings" pitchFamily="2" charset="2"/>
              <a:buChar char="§"/>
              <a:defRPr/>
            </a:lvl3pPr>
            <a:lvl4pPr>
              <a:buClr>
                <a:srgbClr val="007749"/>
              </a:buClr>
              <a:buFont typeface="Arial" pitchFamily="34" charset="0"/>
              <a:buChar char="•"/>
              <a:defRPr/>
            </a:lvl4pPr>
            <a:lvl5pPr marL="2058988" indent="-230188">
              <a:buClr>
                <a:srgbClr val="007749"/>
              </a:buClr>
              <a:buFont typeface="Symbol" pitchFamily="18" charset="2"/>
              <a:buChar char="-"/>
              <a:defRPr sz="1400"/>
            </a:lvl5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789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+mn-lt"/>
              </a:defRPr>
            </a:lvl1pPr>
          </a:lstStyle>
          <a:p>
            <a:fld id="{7E6C0DC6-79EA-43C0-9D50-48AEE9B530C7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extfeld 6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3572133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CDCD2-90CC-476E-B21A-F0456B9562CC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64352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3343-A862-4CB9-9377-94D8720BCA6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9607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0E37B-286C-4651-B426-36CC5263A4E0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8017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2C85-3045-4412-A981-2B045C5F61A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2948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buClr>
                <a:srgbClr val="007749"/>
              </a:buClr>
              <a:buFont typeface="Wingdings" pitchFamily="2" charset="2"/>
              <a:buChar char="§"/>
              <a:defRPr/>
            </a:lvl3pPr>
            <a:lvl4pPr>
              <a:buClr>
                <a:srgbClr val="007749"/>
              </a:buClr>
              <a:buFont typeface="Arial" pitchFamily="34" charset="0"/>
              <a:buChar char="•"/>
              <a:defRPr/>
            </a:lvl4pPr>
            <a:lvl5pPr marL="2058988" indent="-230188">
              <a:buClr>
                <a:srgbClr val="007749"/>
              </a:buClr>
              <a:buFont typeface="Symbol" pitchFamily="18" charset="2"/>
              <a:buChar char="-"/>
              <a:defRPr sz="1400"/>
            </a:lvl5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4497412" cy="438983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5390F-DE8D-45FE-9285-59670935DA0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0298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34FB-8347-444B-A57F-65E4D678D1E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70934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63848-5AAC-4D0C-88E0-64BF7D816E28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71272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371624" cy="438864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9DD-35A4-4F01-AD4A-38969A1EEB2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821043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824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4348" y="1928808"/>
            <a:ext cx="7072362" cy="696521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4348" y="2678907"/>
            <a:ext cx="7058052" cy="155019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D5E7B-59ED-4475-A473-CB1859063A9B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/>
          <p:cNvSpPr/>
          <p:nvPr userDrawn="1"/>
        </p:nvSpPr>
        <p:spPr>
          <a:xfrm>
            <a:off x="3275856" y="3381840"/>
            <a:ext cx="1440160" cy="324036"/>
          </a:xfrm>
          <a:prstGeom prst="rect">
            <a:avLst/>
          </a:prstGeom>
          <a:noFill/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9" name="Textfeld 8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19952356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buClr>
                <a:srgbClr val="007749"/>
              </a:buClr>
              <a:buFont typeface="Wingdings" pitchFamily="2" charset="2"/>
              <a:buChar char="§"/>
              <a:defRPr/>
            </a:lvl3pPr>
            <a:lvl4pPr>
              <a:buClr>
                <a:srgbClr val="007749"/>
              </a:buClr>
              <a:buFont typeface="Arial" pitchFamily="34" charset="0"/>
              <a:buChar char="•"/>
              <a:defRPr/>
            </a:lvl4pPr>
            <a:lvl5pPr marL="2058988" indent="-230188">
              <a:buClr>
                <a:srgbClr val="007749"/>
              </a:buClr>
              <a:buFont typeface="Symbol" pitchFamily="18" charset="2"/>
              <a:buChar char="-"/>
              <a:defRPr sz="1400"/>
            </a:lvl5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33380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+mn-lt"/>
              </a:defRPr>
            </a:lvl1pPr>
          </a:lstStyle>
          <a:p>
            <a:fld id="{7E6C0DC6-79EA-43C0-9D50-48AEE9B530C7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extfeld 6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11190878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CDCD2-90CC-476E-B21A-F0456B9562CC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67756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3343-A862-4CB9-9377-94D8720BCA6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1978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+mn-lt"/>
              </a:defRPr>
            </a:lvl1pPr>
          </a:lstStyle>
          <a:p>
            <a:fld id="{7E6C0DC6-79EA-43C0-9D50-48AEE9B530C7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extfeld 6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0E37B-286C-4651-B426-36CC5263A4E0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30297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2C85-3045-4412-A981-2B045C5F61A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47885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4497412" cy="438983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5390F-DE8D-45FE-9285-59670935DA0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74997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34FB-8347-444B-A57F-65E4D678D1E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86569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63848-5AAC-4D0C-88E0-64BF7D816E28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8083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371624" cy="438864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9DD-35A4-4F01-AD4A-38969A1EEB2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27359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127409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4348" y="1928808"/>
            <a:ext cx="7072362" cy="696521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4348" y="2678907"/>
            <a:ext cx="7058052" cy="155019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D5E7B-59ED-4475-A473-CB1859063A9B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/>
          <p:cNvSpPr/>
          <p:nvPr userDrawn="1"/>
        </p:nvSpPr>
        <p:spPr>
          <a:xfrm>
            <a:off x="3275856" y="3381840"/>
            <a:ext cx="1440160" cy="324036"/>
          </a:xfrm>
          <a:prstGeom prst="rect">
            <a:avLst/>
          </a:prstGeom>
          <a:noFill/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9" name="Textfeld 8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12799202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buClr>
                <a:srgbClr val="007749"/>
              </a:buClr>
              <a:buFont typeface="Wingdings" pitchFamily="2" charset="2"/>
              <a:buChar char="§"/>
              <a:defRPr/>
            </a:lvl3pPr>
            <a:lvl4pPr>
              <a:buClr>
                <a:srgbClr val="007749"/>
              </a:buClr>
              <a:buFont typeface="Arial" pitchFamily="34" charset="0"/>
              <a:buChar char="•"/>
              <a:defRPr/>
            </a:lvl4pPr>
            <a:lvl5pPr marL="2058988" indent="-230188">
              <a:buClr>
                <a:srgbClr val="007749"/>
              </a:buClr>
              <a:buFont typeface="Symbol" pitchFamily="18" charset="2"/>
              <a:buChar char="-"/>
              <a:defRPr sz="1400"/>
            </a:lvl5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601971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+mn-lt"/>
              </a:defRPr>
            </a:lvl1pPr>
          </a:lstStyle>
          <a:p>
            <a:fld id="{7E6C0DC6-79EA-43C0-9D50-48AEE9B530C7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extfeld 6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3126539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CDCD2-90CC-476E-B21A-F0456B9562CC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CDCD2-90CC-476E-B21A-F0456B9562CC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10743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3343-A862-4CB9-9377-94D8720BCA6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10559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0E37B-286C-4651-B426-36CC5263A4E0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556206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2C85-3045-4412-A981-2B045C5F61A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994493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4497412" cy="438983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5390F-DE8D-45FE-9285-59670935DA0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950215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34FB-8347-444B-A57F-65E4D678D1E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83472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63848-5AAC-4D0C-88E0-64BF7D816E28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49661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371624" cy="438864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9DD-35A4-4F01-AD4A-38969A1EEB2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91876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696812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4348" y="1928808"/>
            <a:ext cx="7072362" cy="696521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4348" y="2678907"/>
            <a:ext cx="7058052" cy="155019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D5E7B-59ED-4475-A473-CB1859063A9B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/>
          <p:cNvSpPr/>
          <p:nvPr userDrawn="1"/>
        </p:nvSpPr>
        <p:spPr>
          <a:xfrm>
            <a:off x="3275856" y="3381840"/>
            <a:ext cx="1440160" cy="324036"/>
          </a:xfrm>
          <a:prstGeom prst="rect">
            <a:avLst/>
          </a:prstGeom>
          <a:noFill/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9" name="Textfeld 8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1083583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3343-A862-4CB9-9377-94D8720BCA6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buClr>
                <a:srgbClr val="007749"/>
              </a:buClr>
              <a:buFont typeface="Wingdings" pitchFamily="2" charset="2"/>
              <a:buChar char="§"/>
              <a:defRPr/>
            </a:lvl3pPr>
            <a:lvl4pPr>
              <a:buClr>
                <a:srgbClr val="007749"/>
              </a:buClr>
              <a:buFont typeface="Arial" pitchFamily="34" charset="0"/>
              <a:buChar char="•"/>
              <a:defRPr/>
            </a:lvl4pPr>
            <a:lvl5pPr marL="2058988" indent="-230188">
              <a:buClr>
                <a:srgbClr val="007749"/>
              </a:buClr>
              <a:buFont typeface="Symbol" pitchFamily="18" charset="2"/>
              <a:buChar char="-"/>
              <a:defRPr sz="1400"/>
            </a:lvl5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461679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+mn-lt"/>
              </a:defRPr>
            </a:lvl1pPr>
          </a:lstStyle>
          <a:p>
            <a:fld id="{7E6C0DC6-79EA-43C0-9D50-48AEE9B530C7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extfeld 6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200090283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CDCD2-90CC-476E-B21A-F0456B9562CC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64674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3343-A862-4CB9-9377-94D8720BCA6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93046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0E37B-286C-4651-B426-36CC5263A4E0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414873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2C85-3045-4412-A981-2B045C5F61A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949035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4497412" cy="438983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5390F-DE8D-45FE-9285-59670935DA0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120776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34FB-8347-444B-A57F-65E4D678D1E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67825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63848-5AAC-4D0C-88E0-64BF7D816E28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61557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371624" cy="438864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9DD-35A4-4F01-AD4A-38969A1EEB2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714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0E37B-286C-4651-B426-36CC5263A4E0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523551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4348" y="1928808"/>
            <a:ext cx="7072362" cy="696521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4348" y="2678907"/>
            <a:ext cx="7058052" cy="155019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D5E7B-59ED-4475-A473-CB1859063A9B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/>
          <p:cNvSpPr/>
          <p:nvPr userDrawn="1"/>
        </p:nvSpPr>
        <p:spPr>
          <a:xfrm>
            <a:off x="3275856" y="3381840"/>
            <a:ext cx="1440160" cy="324036"/>
          </a:xfrm>
          <a:prstGeom prst="rect">
            <a:avLst/>
          </a:prstGeom>
          <a:noFill/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9" name="Textfeld 8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383208018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buClr>
                <a:srgbClr val="007749"/>
              </a:buClr>
              <a:buFont typeface="Wingdings" pitchFamily="2" charset="2"/>
              <a:buChar char="§"/>
              <a:defRPr/>
            </a:lvl3pPr>
            <a:lvl4pPr>
              <a:buClr>
                <a:srgbClr val="007749"/>
              </a:buClr>
              <a:buFont typeface="Arial" pitchFamily="34" charset="0"/>
              <a:buChar char="•"/>
              <a:defRPr/>
            </a:lvl4pPr>
            <a:lvl5pPr marL="2058988" indent="-230188">
              <a:buClr>
                <a:srgbClr val="007749"/>
              </a:buClr>
              <a:buFont typeface="Symbol" pitchFamily="18" charset="2"/>
              <a:buChar char="-"/>
              <a:defRPr sz="1400"/>
            </a:lvl5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009051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+mn-lt"/>
              </a:defRPr>
            </a:lvl1pPr>
          </a:lstStyle>
          <a:p>
            <a:fld id="{7E6C0DC6-79EA-43C0-9D50-48AEE9B530C7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extfeld 6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410714875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CDCD2-90CC-476E-B21A-F0456B9562CC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435497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3343-A862-4CB9-9377-94D8720BCA6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278883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0E37B-286C-4651-B426-36CC5263A4E0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19354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2C85-3045-4412-A981-2B045C5F61A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32297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4497412" cy="438983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5390F-DE8D-45FE-9285-59670935DA0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67781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34FB-8347-444B-A57F-65E4D678D1E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3962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2C85-3045-4412-A981-2B045C5F61A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63848-5AAC-4D0C-88E0-64BF7D816E28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71630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371624" cy="438864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9DD-35A4-4F01-AD4A-38969A1EEB2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79883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10440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4348" y="1928808"/>
            <a:ext cx="7072362" cy="696521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4348" y="2678907"/>
            <a:ext cx="7058052" cy="155019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D5E7B-59ED-4475-A473-CB1859063A9B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/>
          <p:cNvSpPr/>
          <p:nvPr userDrawn="1"/>
        </p:nvSpPr>
        <p:spPr>
          <a:xfrm>
            <a:off x="3275856" y="3381840"/>
            <a:ext cx="1440160" cy="324036"/>
          </a:xfrm>
          <a:prstGeom prst="rect">
            <a:avLst/>
          </a:prstGeom>
          <a:noFill/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9" name="Textfeld 8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7150678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buClr>
                <a:srgbClr val="007749"/>
              </a:buClr>
              <a:buFont typeface="Wingdings" pitchFamily="2" charset="2"/>
              <a:buChar char="§"/>
              <a:defRPr/>
            </a:lvl3pPr>
            <a:lvl4pPr>
              <a:buClr>
                <a:srgbClr val="007749"/>
              </a:buClr>
              <a:buFont typeface="Arial" pitchFamily="34" charset="0"/>
              <a:buChar char="•"/>
              <a:defRPr/>
            </a:lvl4pPr>
            <a:lvl5pPr marL="2058988" indent="-230188">
              <a:buClr>
                <a:srgbClr val="007749"/>
              </a:buClr>
              <a:buFont typeface="Symbol" pitchFamily="18" charset="2"/>
              <a:buChar char="-"/>
              <a:defRPr sz="1400"/>
            </a:lvl5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217330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+mn-lt"/>
              </a:defRPr>
            </a:lvl1pPr>
          </a:lstStyle>
          <a:p>
            <a:fld id="{7E6C0DC6-79EA-43C0-9D50-48AEE9B530C7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extfeld 6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280749695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CDCD2-90CC-476E-B21A-F0456B9562CC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186288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3343-A862-4CB9-9377-94D8720BCA6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102324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0E37B-286C-4651-B426-36CC5263A4E0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377701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2C85-3045-4412-A981-2B045C5F61A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1266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4497412" cy="438983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5390F-DE8D-45FE-9285-59670935DA0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4497412" cy="438983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5390F-DE8D-45FE-9285-59670935DA0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182047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34FB-8347-444B-A57F-65E4D678D1E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73839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63848-5AAC-4D0C-88E0-64BF7D816E28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71132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371624" cy="438864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9DD-35A4-4F01-AD4A-38969A1EEB2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597868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815449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4348" y="1928808"/>
            <a:ext cx="7072362" cy="696521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4348" y="2678907"/>
            <a:ext cx="7058052" cy="155019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D5E7B-59ED-4475-A473-CB1859063A9B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/>
          <p:cNvSpPr/>
          <p:nvPr userDrawn="1"/>
        </p:nvSpPr>
        <p:spPr>
          <a:xfrm>
            <a:off x="3275856" y="3381840"/>
            <a:ext cx="1440160" cy="324036"/>
          </a:xfrm>
          <a:prstGeom prst="rect">
            <a:avLst/>
          </a:prstGeom>
          <a:noFill/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9" name="Textfeld 8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326439501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buClr>
                <a:srgbClr val="007749"/>
              </a:buClr>
              <a:buFont typeface="Wingdings" pitchFamily="2" charset="2"/>
              <a:buChar char="§"/>
              <a:defRPr/>
            </a:lvl3pPr>
            <a:lvl4pPr>
              <a:buClr>
                <a:srgbClr val="007749"/>
              </a:buClr>
              <a:buFont typeface="Arial" pitchFamily="34" charset="0"/>
              <a:buChar char="•"/>
              <a:defRPr/>
            </a:lvl4pPr>
            <a:lvl5pPr marL="2058988" indent="-230188">
              <a:buClr>
                <a:srgbClr val="007749"/>
              </a:buClr>
              <a:buFont typeface="Symbol" pitchFamily="18" charset="2"/>
              <a:buChar char="-"/>
              <a:defRPr sz="1400"/>
            </a:lvl5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70345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+mn-lt"/>
              </a:defRPr>
            </a:lvl1pPr>
          </a:lstStyle>
          <a:p>
            <a:fld id="{7E6C0DC6-79EA-43C0-9D50-48AEE9B530C7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extfeld 6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8" name="Textfeld 7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265827630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CDCD2-90CC-476E-B21A-F0456B9562CC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8810502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33343-A862-4CB9-9377-94D8720BCA6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971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34FB-8347-444B-A57F-65E4D678D1E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0E37B-286C-4651-B426-36CC5263A4E0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085367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2C85-3045-4412-A981-2B045C5F61A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861076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4497412" cy="438983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5390F-DE8D-45FE-9285-59670935DA0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188295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34FB-8347-444B-A57F-65E4D678D1EE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2412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63848-5AAC-4D0C-88E0-64BF7D816E28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898913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371624" cy="438864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9DD-35A4-4F01-AD4A-38969A1EEB2D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12883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646224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714348" y="1928808"/>
            <a:ext cx="7072362" cy="696521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714348" y="2678907"/>
            <a:ext cx="7058052" cy="155019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10"/>
          </p:nvPr>
        </p:nvSpPr>
        <p:spPr>
          <a:xfrm>
            <a:off x="333068" y="4875626"/>
            <a:ext cx="2133600" cy="165481"/>
          </a:xfrm>
        </p:spPr>
        <p:txBody>
          <a:bodyPr/>
          <a:lstStyle/>
          <a:p>
            <a:fld id="{EEED5E7B-59ED-4475-A473-CB1859063A9B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947694" y="4875626"/>
            <a:ext cx="2895600" cy="165481"/>
          </a:xfrm>
        </p:spPr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376694" y="4875626"/>
            <a:ext cx="2133600" cy="165481"/>
          </a:xfrm>
        </p:spPr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2" name="Rechteck 11"/>
          <p:cNvSpPr/>
          <p:nvPr userDrawn="1"/>
        </p:nvSpPr>
        <p:spPr>
          <a:xfrm>
            <a:off x="3275856" y="3381840"/>
            <a:ext cx="1440160" cy="324036"/>
          </a:xfrm>
          <a:prstGeom prst="rect">
            <a:avLst/>
          </a:prstGeom>
          <a:noFill/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14" name="Textfeld 13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270697600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7711DAA-C42C-487B-95DD-4A6FFB71FBF0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229BCDF-E5A2-4859-81E6-0C05BC8BDC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873461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10"/>
          </p:nvPr>
        </p:nvSpPr>
        <p:spPr>
          <a:xfrm>
            <a:off x="333068" y="4875626"/>
            <a:ext cx="2133600" cy="165481"/>
          </a:xfrm>
        </p:spPr>
        <p:txBody>
          <a:bodyPr/>
          <a:lstStyle>
            <a:lvl1pPr>
              <a:defRPr sz="900">
                <a:latin typeface="+mn-lt"/>
              </a:defRPr>
            </a:lvl1pPr>
          </a:lstStyle>
          <a:p>
            <a:fld id="{7E6C0DC6-79EA-43C0-9D50-48AEE9B530C7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947694" y="4875626"/>
            <a:ext cx="2895600" cy="165481"/>
          </a:xfrm>
        </p:spPr>
        <p:txBody>
          <a:bodyPr/>
          <a:lstStyle/>
          <a:p>
            <a:r>
              <a:rPr lang="de-DE" dirty="0"/>
              <a:t>© FZI Forschungszentrum Informatik</a:t>
            </a:r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376694" y="4875626"/>
            <a:ext cx="2133600" cy="165481"/>
          </a:xfrm>
        </p:spPr>
        <p:txBody>
          <a:bodyPr/>
          <a:lstStyle/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Textfeld 11"/>
          <p:cNvSpPr txBox="1"/>
          <p:nvPr userDrawn="1"/>
        </p:nvSpPr>
        <p:spPr>
          <a:xfrm rot="16200000">
            <a:off x="7422435" y="274189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807F84"/>
                </a:solidFill>
                <a:latin typeface="+mj-lt"/>
              </a:rPr>
              <a:t>FZI</a:t>
            </a:r>
            <a:r>
              <a:rPr lang="de-DE" sz="1400" baseline="0" dirty="0">
                <a:solidFill>
                  <a:srgbClr val="807F84"/>
                </a:solidFill>
                <a:latin typeface="+mj-lt"/>
              </a:rPr>
              <a:t> </a:t>
            </a:r>
            <a:r>
              <a:rPr lang="de-DE" sz="1400" dirty="0">
                <a:solidFill>
                  <a:srgbClr val="807F84"/>
                </a:solidFill>
                <a:latin typeface="+mj-lt"/>
              </a:rPr>
              <a:t>FORSCHUNGSZENTRUM</a:t>
            </a:r>
          </a:p>
        </p:txBody>
      </p:sp>
      <p:sp>
        <p:nvSpPr>
          <p:cNvPr id="13" name="Textfeld 12"/>
          <p:cNvSpPr txBox="1"/>
          <p:nvPr userDrawn="1"/>
        </p:nvSpPr>
        <p:spPr>
          <a:xfrm rot="16200000">
            <a:off x="8246384" y="1921702"/>
            <a:ext cx="14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+mj-lt"/>
              </a:rPr>
              <a:t>INFORMATIK</a:t>
            </a:r>
          </a:p>
        </p:txBody>
      </p:sp>
    </p:spTree>
    <p:extLst>
      <p:ext uri="{BB962C8B-B14F-4D97-AF65-F5344CB8AC3E}">
        <p14:creationId xmlns:p14="http://schemas.microsoft.com/office/powerpoint/2010/main" val="1498581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tif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tif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tiff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tiff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tiff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image" Target="../media/image1.tiff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image" Target="../media/image1.tiff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528" y="160718"/>
            <a:ext cx="7704856" cy="688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528" y="964395"/>
            <a:ext cx="8186766" cy="380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33068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47694" y="4875626"/>
            <a:ext cx="2895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76694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hteck 8"/>
          <p:cNvSpPr/>
          <p:nvPr/>
        </p:nvSpPr>
        <p:spPr>
          <a:xfrm rot="16200000">
            <a:off x="6940277" y="2939777"/>
            <a:ext cx="4155926" cy="251520"/>
          </a:xfrm>
          <a:prstGeom prst="rect">
            <a:avLst/>
          </a:prstGeom>
          <a:solidFill>
            <a:srgbClr val="00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01" y="129600"/>
            <a:ext cx="416990" cy="71395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007749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007749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007749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007749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007749"/>
        </a:buClr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007749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528" y="160718"/>
            <a:ext cx="7704856" cy="688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528" y="964395"/>
            <a:ext cx="8186766" cy="380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33068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47694" y="4875626"/>
            <a:ext cx="2895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76694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hteck 8"/>
          <p:cNvSpPr/>
          <p:nvPr/>
        </p:nvSpPr>
        <p:spPr>
          <a:xfrm rot="16200000">
            <a:off x="6940277" y="2939777"/>
            <a:ext cx="4155926" cy="251520"/>
          </a:xfrm>
          <a:prstGeom prst="rect">
            <a:avLst/>
          </a:prstGeom>
          <a:solidFill>
            <a:srgbClr val="8CB1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01" y="129600"/>
            <a:ext cx="416990" cy="71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023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8CB110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8CB11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8CB110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8CB110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8CB110"/>
        </a:buClr>
        <a:buFont typeface="Symbol" pitchFamily="18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8CB110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528" y="160718"/>
            <a:ext cx="7704856" cy="688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528" y="964395"/>
            <a:ext cx="8186766" cy="380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33068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47694" y="4875626"/>
            <a:ext cx="2895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76694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hteck 8"/>
          <p:cNvSpPr/>
          <p:nvPr/>
        </p:nvSpPr>
        <p:spPr>
          <a:xfrm rot="16200000">
            <a:off x="6940277" y="2939777"/>
            <a:ext cx="4155926" cy="251520"/>
          </a:xfrm>
          <a:prstGeom prst="rect">
            <a:avLst/>
          </a:prstGeom>
          <a:solidFill>
            <a:srgbClr val="0065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01" y="129600"/>
            <a:ext cx="416990" cy="71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6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0065A3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0065A3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0065A3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200150" indent="-285750" algn="l" defTabSz="914400" rtl="0" eaLnBrk="1" latinLnBrk="0" hangingPunct="1">
        <a:spcBef>
          <a:spcPct val="20000"/>
        </a:spcBef>
        <a:buClr>
          <a:srgbClr val="0065A3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57350" indent="-285750" algn="l" defTabSz="914400" rtl="0" eaLnBrk="1" latinLnBrk="0" hangingPunct="1">
        <a:spcBef>
          <a:spcPct val="20000"/>
        </a:spcBef>
        <a:buClr>
          <a:srgbClr val="0065A3"/>
        </a:buClr>
        <a:buFont typeface="Symbol" pitchFamily="18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114550" indent="-285750" algn="l" defTabSz="914400" rtl="0" eaLnBrk="1" latinLnBrk="0" hangingPunct="1">
        <a:spcBef>
          <a:spcPct val="20000"/>
        </a:spcBef>
        <a:buClr>
          <a:srgbClr val="0065A3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528" y="160718"/>
            <a:ext cx="7704856" cy="688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528" y="964395"/>
            <a:ext cx="8186766" cy="380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33068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47694" y="4875626"/>
            <a:ext cx="2895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76694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hteck 8"/>
          <p:cNvSpPr/>
          <p:nvPr/>
        </p:nvSpPr>
        <p:spPr>
          <a:xfrm rot="16200000">
            <a:off x="6940277" y="2939777"/>
            <a:ext cx="4155926" cy="251520"/>
          </a:xfrm>
          <a:prstGeom prst="rect">
            <a:avLst/>
          </a:prstGeom>
          <a:solidFill>
            <a:srgbClr val="C1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01" y="129600"/>
            <a:ext cx="416990" cy="71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193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C10033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C10033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C10033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200150" indent="-285750" algn="l" defTabSz="914400" rtl="0" eaLnBrk="1" latinLnBrk="0" hangingPunct="1">
        <a:spcBef>
          <a:spcPct val="20000"/>
        </a:spcBef>
        <a:buClr>
          <a:srgbClr val="C10033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57350" indent="-285750" algn="l" defTabSz="914400" rtl="0" eaLnBrk="1" latinLnBrk="0" hangingPunct="1">
        <a:spcBef>
          <a:spcPct val="20000"/>
        </a:spcBef>
        <a:buClr>
          <a:srgbClr val="C10033"/>
        </a:buClr>
        <a:buFont typeface="Symbol" pitchFamily="18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114550" indent="-285750" algn="l" defTabSz="914400" rtl="0" eaLnBrk="1" latinLnBrk="0" hangingPunct="1">
        <a:spcBef>
          <a:spcPct val="20000"/>
        </a:spcBef>
        <a:buClr>
          <a:srgbClr val="C10033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528" y="160718"/>
            <a:ext cx="7704856" cy="688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528" y="964395"/>
            <a:ext cx="8186766" cy="380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33068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47694" y="4875626"/>
            <a:ext cx="2895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76694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hteck 8"/>
          <p:cNvSpPr/>
          <p:nvPr/>
        </p:nvSpPr>
        <p:spPr>
          <a:xfrm rot="16200000">
            <a:off x="6940277" y="2939777"/>
            <a:ext cx="4155926" cy="251520"/>
          </a:xfrm>
          <a:prstGeom prst="rect">
            <a:avLst/>
          </a:prstGeom>
          <a:solidFill>
            <a:srgbClr val="FAB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01" y="129600"/>
            <a:ext cx="416990" cy="71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106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FABB00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FABB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FABB00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200150" indent="-285750" algn="l" defTabSz="914400" rtl="0" eaLnBrk="1" latinLnBrk="0" hangingPunct="1">
        <a:spcBef>
          <a:spcPct val="20000"/>
        </a:spcBef>
        <a:buClr>
          <a:srgbClr val="FABB00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57350" indent="-285750" algn="l" defTabSz="914400" rtl="0" eaLnBrk="1" latinLnBrk="0" hangingPunct="1">
        <a:spcBef>
          <a:spcPct val="20000"/>
        </a:spcBef>
        <a:buClr>
          <a:srgbClr val="FABB00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114550" indent="-285750" algn="l" defTabSz="914400" rtl="0" eaLnBrk="1" latinLnBrk="0" hangingPunct="1">
        <a:spcBef>
          <a:spcPct val="20000"/>
        </a:spcBef>
        <a:buClr>
          <a:srgbClr val="FABB00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528" y="160718"/>
            <a:ext cx="7704856" cy="688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528" y="964395"/>
            <a:ext cx="8186766" cy="380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33068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47694" y="4875626"/>
            <a:ext cx="2895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76694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hteck 8"/>
          <p:cNvSpPr/>
          <p:nvPr/>
        </p:nvSpPr>
        <p:spPr>
          <a:xfrm rot="16200000">
            <a:off x="6940277" y="2939777"/>
            <a:ext cx="4155926" cy="251520"/>
          </a:xfrm>
          <a:prstGeom prst="rect">
            <a:avLst/>
          </a:prstGeom>
          <a:solidFill>
            <a:srgbClr val="D68A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01" y="129600"/>
            <a:ext cx="416990" cy="71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443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D68A27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D68A27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D68A27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200150" indent="-285750" algn="l" defTabSz="914400" rtl="0" eaLnBrk="1" latinLnBrk="0" hangingPunct="1">
        <a:spcBef>
          <a:spcPct val="20000"/>
        </a:spcBef>
        <a:buClr>
          <a:srgbClr val="D68A27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57350" indent="-285750" algn="l" defTabSz="914400" rtl="0" eaLnBrk="1" latinLnBrk="0" hangingPunct="1">
        <a:spcBef>
          <a:spcPct val="20000"/>
        </a:spcBef>
        <a:buClr>
          <a:srgbClr val="D68A27"/>
        </a:buClr>
        <a:buFont typeface="Symbol" pitchFamily="18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114550" indent="-285750" algn="l" defTabSz="914400" rtl="0" eaLnBrk="1" latinLnBrk="0" hangingPunct="1">
        <a:spcBef>
          <a:spcPct val="20000"/>
        </a:spcBef>
        <a:buClr>
          <a:srgbClr val="D68A27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528" y="160718"/>
            <a:ext cx="7704856" cy="688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528" y="964395"/>
            <a:ext cx="8186766" cy="380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33068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47694" y="4875626"/>
            <a:ext cx="2895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76694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hteck 8"/>
          <p:cNvSpPr/>
          <p:nvPr/>
        </p:nvSpPr>
        <p:spPr>
          <a:xfrm rot="16200000">
            <a:off x="6940277" y="2939777"/>
            <a:ext cx="4155926" cy="251520"/>
          </a:xfrm>
          <a:prstGeom prst="rect">
            <a:avLst/>
          </a:prstGeom>
          <a:solidFill>
            <a:srgbClr val="87C3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01" y="129600"/>
            <a:ext cx="416990" cy="71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18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87C3E7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87C3E7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87C3E7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200150" indent="-285750" algn="l" defTabSz="914400" rtl="0" eaLnBrk="1" latinLnBrk="0" hangingPunct="1">
        <a:spcBef>
          <a:spcPct val="20000"/>
        </a:spcBef>
        <a:buClr>
          <a:srgbClr val="87C3E7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57350" indent="-285750" algn="l" defTabSz="914400" rtl="0" eaLnBrk="1" latinLnBrk="0" hangingPunct="1">
        <a:spcBef>
          <a:spcPct val="20000"/>
        </a:spcBef>
        <a:buClr>
          <a:srgbClr val="87C3E7"/>
        </a:buClr>
        <a:buFont typeface="Symbol" pitchFamily="18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114550" indent="-285750" algn="l" defTabSz="914400" rtl="0" eaLnBrk="1" latinLnBrk="0" hangingPunct="1">
        <a:spcBef>
          <a:spcPct val="20000"/>
        </a:spcBef>
        <a:buClr>
          <a:srgbClr val="87C3E7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528" y="160718"/>
            <a:ext cx="7704856" cy="688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528" y="964395"/>
            <a:ext cx="8186766" cy="380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33068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47694" y="4875626"/>
            <a:ext cx="2895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76694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Rechteck 8"/>
          <p:cNvSpPr/>
          <p:nvPr/>
        </p:nvSpPr>
        <p:spPr>
          <a:xfrm rot="16200000">
            <a:off x="6940277" y="2939777"/>
            <a:ext cx="4155926" cy="251520"/>
          </a:xfrm>
          <a:prstGeom prst="rect">
            <a:avLst/>
          </a:prstGeom>
          <a:solidFill>
            <a:srgbClr val="585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01" y="129600"/>
            <a:ext cx="416990" cy="71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89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58585A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58585A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58585A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200150" indent="-285750" algn="l" defTabSz="914400" rtl="0" eaLnBrk="1" latinLnBrk="0" hangingPunct="1">
        <a:spcBef>
          <a:spcPct val="20000"/>
        </a:spcBef>
        <a:buClr>
          <a:srgbClr val="58585A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57350" indent="-285750" algn="l" defTabSz="914400" rtl="0" eaLnBrk="1" latinLnBrk="0" hangingPunct="1">
        <a:spcBef>
          <a:spcPct val="20000"/>
        </a:spcBef>
        <a:buClr>
          <a:srgbClr val="58585A"/>
        </a:buClr>
        <a:buFont typeface="Symbol" pitchFamily="18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114550" indent="-285750" algn="l" defTabSz="914400" rtl="0" eaLnBrk="1" latinLnBrk="0" hangingPunct="1">
        <a:spcBef>
          <a:spcPct val="20000"/>
        </a:spcBef>
        <a:buClr>
          <a:srgbClr val="58585A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1"/>
          <p:cNvSpPr>
            <a:spLocks noGrp="1"/>
          </p:cNvSpPr>
          <p:nvPr>
            <p:ph type="title"/>
          </p:nvPr>
        </p:nvSpPr>
        <p:spPr>
          <a:xfrm>
            <a:off x="323528" y="160718"/>
            <a:ext cx="7704856" cy="6881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Titelmasterformat durch </a:t>
            </a:r>
            <a:br>
              <a:rPr lang="de-DE" dirty="0"/>
            </a:br>
            <a:r>
              <a:rPr lang="de-DE" dirty="0"/>
              <a:t>Klicken bearbeiten</a:t>
            </a:r>
          </a:p>
        </p:txBody>
      </p:sp>
      <p:sp>
        <p:nvSpPr>
          <p:cNvPr id="8" name="Textplatzhalter 2"/>
          <p:cNvSpPr>
            <a:spLocks noGrp="1"/>
          </p:cNvSpPr>
          <p:nvPr>
            <p:ph type="body" idx="1"/>
          </p:nvPr>
        </p:nvSpPr>
        <p:spPr>
          <a:xfrm>
            <a:off x="323528" y="964395"/>
            <a:ext cx="8186766" cy="380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2"/>
          </p:nvPr>
        </p:nvSpPr>
        <p:spPr>
          <a:xfrm>
            <a:off x="333068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2F9A9C0-28EF-4E49-B8FE-2F8AD0B8D7AB}" type="datetime1">
              <a:rPr lang="de-DE" smtClean="0"/>
              <a:pPr/>
              <a:t>01.02.2018</a:t>
            </a:fld>
            <a:endParaRPr lang="de-DE" dirty="0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947694" y="4875626"/>
            <a:ext cx="2895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/>
              <a:t>© FZI Forschungszentrum Informatik</a:t>
            </a:r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376694" y="4875626"/>
            <a:ext cx="2133600" cy="1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807F84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F6C2005-42B3-470D-9F19-B948B1B31A0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Rechteck 11"/>
          <p:cNvSpPr/>
          <p:nvPr userDrawn="1"/>
        </p:nvSpPr>
        <p:spPr>
          <a:xfrm rot="16200000">
            <a:off x="6940277" y="2939777"/>
            <a:ext cx="4155926" cy="251520"/>
          </a:xfrm>
          <a:prstGeom prst="rect">
            <a:avLst/>
          </a:prstGeom>
          <a:solidFill>
            <a:srgbClr val="0085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01" y="129600"/>
            <a:ext cx="416990" cy="71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989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baseline="0">
          <a:solidFill>
            <a:srgbClr val="008598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9.png"/><Relationship Id="rId4" Type="http://schemas.openxmlformats.org/officeDocument/2006/relationships/video" Target="../media/media2.mp4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video" Target="../media/media7.mp4"/><Relationship Id="rId13" Type="http://schemas.openxmlformats.org/officeDocument/2006/relationships/image" Target="../media/image23.png"/><Relationship Id="rId3" Type="http://schemas.microsoft.com/office/2007/relationships/media" Target="../media/media5.mp4"/><Relationship Id="rId7" Type="http://schemas.microsoft.com/office/2007/relationships/media" Target="../media/media7.mp4"/><Relationship Id="rId12" Type="http://schemas.openxmlformats.org/officeDocument/2006/relationships/image" Target="../media/image22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video" Target="../media/media6.mp4"/><Relationship Id="rId11" Type="http://schemas.openxmlformats.org/officeDocument/2006/relationships/image" Target="../media/image21.png"/><Relationship Id="rId5" Type="http://schemas.microsoft.com/office/2007/relationships/media" Target="../media/media6.mp4"/><Relationship Id="rId10" Type="http://schemas.openxmlformats.org/officeDocument/2006/relationships/image" Target="../media/image20.png"/><Relationship Id="rId4" Type="http://schemas.openxmlformats.org/officeDocument/2006/relationships/video" Target="../media/media5.mp4"/><Relationship Id="rId9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wmv"/><Relationship Id="rId1" Type="http://schemas.microsoft.com/office/2007/relationships/media" Target="../media/media8.wmv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Praktikum Mobile Roboter: Gruppe A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Lokalisierung und Greifen einer Tasse</a:t>
            </a:r>
          </a:p>
          <a:p>
            <a:endParaRPr lang="de-DE" dirty="0"/>
          </a:p>
          <a:p>
            <a:r>
              <a:rPr lang="de-DE" dirty="0"/>
              <a:t>Gruppenmitglieder:</a:t>
            </a:r>
          </a:p>
          <a:p>
            <a:r>
              <a:rPr lang="de-DE" sz="1600" dirty="0"/>
              <a:t>Florian </a:t>
            </a:r>
            <a:r>
              <a:rPr lang="de-DE" sz="1600" dirty="0" err="1"/>
              <a:t>Dreschner</a:t>
            </a:r>
            <a:r>
              <a:rPr lang="de-DE" sz="1600" dirty="0"/>
              <a:t>, Yassine </a:t>
            </a:r>
            <a:r>
              <a:rPr lang="de-DE" sz="1600" dirty="0" err="1"/>
              <a:t>el</a:t>
            </a:r>
            <a:r>
              <a:rPr lang="de-DE" sz="1600" dirty="0"/>
              <a:t> </a:t>
            </a:r>
            <a:r>
              <a:rPr lang="de-DE" sz="1600" dirty="0" err="1"/>
              <a:t>Himer</a:t>
            </a:r>
            <a:r>
              <a:rPr lang="de-DE" sz="1600" dirty="0"/>
              <a:t>, Daniel Klitzke, Robin Weitemeyer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7942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E19C8C-AFFE-4FCB-A1CE-B7FB7CF15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Lokalisierung des </a:t>
            </a:r>
            <a:r>
              <a:rPr lang="de-DE" dirty="0" err="1"/>
              <a:t>Turtlebot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A5BE80-3507-4210-9CBF-E3ED451DA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964395"/>
            <a:ext cx="8186766" cy="1823379"/>
          </a:xfrm>
        </p:spPr>
        <p:txBody>
          <a:bodyPr>
            <a:normAutofit/>
          </a:bodyPr>
          <a:lstStyle/>
          <a:p>
            <a:r>
              <a:rPr lang="de-DE" dirty="0"/>
              <a:t>Getestete Ansätze</a:t>
            </a:r>
          </a:p>
          <a:p>
            <a:pPr lvl="1"/>
            <a:r>
              <a:rPr lang="de-DE" dirty="0"/>
              <a:t>SVM + HOG Features</a:t>
            </a:r>
          </a:p>
          <a:p>
            <a:pPr lvl="1"/>
            <a:r>
              <a:rPr lang="de-DE" dirty="0" err="1"/>
              <a:t>Matching</a:t>
            </a:r>
            <a:r>
              <a:rPr lang="de-DE" dirty="0"/>
              <a:t> von ORB Features</a:t>
            </a:r>
          </a:p>
          <a:p>
            <a:r>
              <a:rPr lang="de-DE" dirty="0"/>
              <a:t>Ansätze leider nicht fertig geworden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E3AC44-0226-40D5-A341-61BDCC1E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A6EF9D-5F4A-430D-80BD-E0CEA50E9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27845D-8D0A-4696-ACA3-95401AD1C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10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B903DEE-A3B2-46FA-9AE5-8218DF99F3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50" b="20469"/>
          <a:stretch/>
        </p:blipFill>
        <p:spPr>
          <a:xfrm>
            <a:off x="1763688" y="2849921"/>
            <a:ext cx="4690576" cy="196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78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AACE2C-D45C-4366-AF24-784A6B655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Bahnplanung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0E8F37-7B35-4ED8-96A9-1702BCC89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964395"/>
            <a:ext cx="4104456" cy="3804074"/>
          </a:xfrm>
        </p:spPr>
        <p:txBody>
          <a:bodyPr>
            <a:normAutofit/>
          </a:bodyPr>
          <a:lstStyle/>
          <a:p>
            <a:r>
              <a:rPr lang="de-DE" dirty="0" err="1"/>
              <a:t>MoveIt</a:t>
            </a:r>
            <a:r>
              <a:rPr lang="de-DE" dirty="0"/>
              <a:t> (Python)</a:t>
            </a:r>
          </a:p>
          <a:p>
            <a:endParaRPr lang="de-DE" sz="1000" dirty="0"/>
          </a:p>
          <a:p>
            <a:r>
              <a:rPr lang="de-DE" dirty="0"/>
              <a:t>RRT-</a:t>
            </a:r>
            <a:r>
              <a:rPr lang="de-DE" dirty="0" err="1"/>
              <a:t>connect</a:t>
            </a:r>
            <a:endParaRPr lang="de-DE" dirty="0"/>
          </a:p>
          <a:p>
            <a:endParaRPr lang="de-DE" sz="1000" dirty="0"/>
          </a:p>
          <a:p>
            <a:r>
              <a:rPr lang="de-DE" dirty="0"/>
              <a:t>Online Planung</a:t>
            </a:r>
          </a:p>
          <a:p>
            <a:endParaRPr lang="de-DE" sz="1000" dirty="0"/>
          </a:p>
          <a:p>
            <a:r>
              <a:rPr lang="de-DE" dirty="0"/>
              <a:t>Fehlerbehandlung + </a:t>
            </a:r>
            <a:r>
              <a:rPr lang="de-DE" dirty="0" err="1"/>
              <a:t>Fallback</a:t>
            </a:r>
            <a:endParaRPr lang="de-DE" dirty="0"/>
          </a:p>
          <a:p>
            <a:endParaRPr lang="de-DE" sz="1000" dirty="0"/>
          </a:p>
          <a:p>
            <a:r>
              <a:rPr lang="de-DE" dirty="0"/>
              <a:t>Vollständige Modellierung der „statischen“ Szene</a:t>
            </a:r>
          </a:p>
          <a:p>
            <a:endParaRPr lang="de-DE" sz="1000" dirty="0"/>
          </a:p>
          <a:p>
            <a:r>
              <a:rPr lang="de-DE" dirty="0"/>
              <a:t>Selbstkollisionserkennung  (Arm + Greifer + Tisch)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D5CA31-3E8D-4979-82EE-76B5A3D35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202DF0-A064-4605-B5DF-FD03A35E6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A6E44E-DEEE-4346-ADBF-1EF6E494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EE99888-5582-46F3-B665-B5EEC49BD23A}"/>
              </a:ext>
            </a:extLst>
          </p:cNvPr>
          <p:cNvSpPr txBox="1"/>
          <p:nvPr/>
        </p:nvSpPr>
        <p:spPr>
          <a:xfrm>
            <a:off x="5148064" y="1995686"/>
            <a:ext cx="2880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Hier Bild aus der Simulation einfügen.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Robotermodell soll erkennbar sein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850B81-3535-428E-9B86-0C985E534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5494" y="1062903"/>
            <a:ext cx="3918880" cy="360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077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C5948F-212A-424C-A36A-0FDA010D5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Bahnplanung: Kollisionserkennung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EF635B-1681-46B5-A4DD-A7AC33573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D58DE2-5A13-4DFC-AF02-C19275E43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589E7D-E38D-4379-9463-3FC99DD54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12</a:t>
            </a:fld>
            <a:endParaRPr lang="de-DE"/>
          </a:p>
        </p:txBody>
      </p:sp>
      <p:pic>
        <p:nvPicPr>
          <p:cNvPr id="13" name="Tisch umgehen">
            <a:hlinkClick r:id="" action="ppaction://media"/>
            <a:extLst>
              <a:ext uri="{FF2B5EF4-FFF2-40B4-BE49-F238E27FC236}">
                <a16:creationId xmlns:a16="http://schemas.microsoft.com/office/drawing/2014/main" id="{EE22C66F-BFE0-4D77-B5D8-7AF970509A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16670" y="950737"/>
            <a:ext cx="2140802" cy="3804825"/>
          </a:xfrm>
          <a:prstGeom prst="rect">
            <a:avLst/>
          </a:prstGeom>
        </p:spPr>
      </p:pic>
      <p:pic>
        <p:nvPicPr>
          <p:cNvPr id="14" name="Arm umgehen">
            <a:hlinkClick r:id="" action="ppaction://media"/>
            <a:extLst>
              <a:ext uri="{FF2B5EF4-FFF2-40B4-BE49-F238E27FC236}">
                <a16:creationId xmlns:a16="http://schemas.microsoft.com/office/drawing/2014/main" id="{142E9808-8A88-4951-95DF-7CFB48554FB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4441" y="959652"/>
            <a:ext cx="2137915" cy="3799695"/>
          </a:xfrm>
          <a:prstGeom prst="rect">
            <a:avLst/>
          </a:prstGeom>
        </p:spPr>
      </p:pic>
      <p:pic>
        <p:nvPicPr>
          <p:cNvPr id="20" name="Basis umgehen">
            <a:hlinkClick r:id="" action="ppaction://media"/>
            <a:extLst>
              <a:ext uri="{FF2B5EF4-FFF2-40B4-BE49-F238E27FC236}">
                <a16:creationId xmlns:a16="http://schemas.microsoft.com/office/drawing/2014/main" id="{EF2EEEE7-0FF9-4217-9EC0-1740120D287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/>
          <a:srcRect l="13345" r="44129"/>
          <a:stretch>
            <a:fillRect/>
          </a:stretch>
        </p:blipFill>
        <p:spPr>
          <a:xfrm>
            <a:off x="5635065" y="959651"/>
            <a:ext cx="2876915" cy="380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13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4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139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452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 mute="1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 mute="1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FD0CE-0FE3-4708-A1BA-EFEE2B78E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Bahnplanung: Ablauf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D1999B-14D7-48B8-A7B9-603FBD6A4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05EE94-70A3-4DD8-BE4F-7EE1C5ADC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170D7B-79DF-4BBD-9302-94C34C4BD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13</a:t>
            </a:fld>
            <a:endParaRPr lang="de-DE"/>
          </a:p>
        </p:txBody>
      </p:sp>
      <p:pic>
        <p:nvPicPr>
          <p:cNvPr id="8" name="zur Tasse">
            <a:hlinkClick r:id="" action="ppaction://media"/>
            <a:extLst>
              <a:ext uri="{FF2B5EF4-FFF2-40B4-BE49-F238E27FC236}">
                <a16:creationId xmlns:a16="http://schemas.microsoft.com/office/drawing/2014/main" id="{0CF4EABC-5E05-45F4-B2AE-8A0572E1AC2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0"/>
          <a:srcRect l="1" r="-15804"/>
          <a:stretch>
            <a:fillRect/>
          </a:stretch>
        </p:blipFill>
        <p:spPr>
          <a:xfrm>
            <a:off x="1264046" y="963613"/>
            <a:ext cx="6764338" cy="3805237"/>
          </a:xfrm>
        </p:spPr>
      </p:pic>
      <p:pic>
        <p:nvPicPr>
          <p:cNvPr id="9" name="Etappe 2">
            <a:hlinkClick r:id="" action="ppaction://media"/>
            <a:extLst>
              <a:ext uri="{FF2B5EF4-FFF2-40B4-BE49-F238E27FC236}">
                <a16:creationId xmlns:a16="http://schemas.microsoft.com/office/drawing/2014/main" id="{2490CCF1-AFA4-4CC4-BF4C-4A1BA0F2CEE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1"/>
          <a:srcRect r="13617"/>
          <a:stretch>
            <a:fillRect/>
          </a:stretch>
        </p:blipFill>
        <p:spPr>
          <a:xfrm>
            <a:off x="1251639" y="955690"/>
            <a:ext cx="5855817" cy="3813159"/>
          </a:xfrm>
          <a:prstGeom prst="rect">
            <a:avLst/>
          </a:prstGeom>
        </p:spPr>
      </p:pic>
      <p:pic>
        <p:nvPicPr>
          <p:cNvPr id="10" name="Etappe 3">
            <a:hlinkClick r:id="" action="ppaction://media"/>
            <a:extLst>
              <a:ext uri="{FF2B5EF4-FFF2-40B4-BE49-F238E27FC236}">
                <a16:creationId xmlns:a16="http://schemas.microsoft.com/office/drawing/2014/main" id="{4590812F-3323-4AC8-9EA3-EE212EB986B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2"/>
          <a:srcRect r="13604"/>
          <a:stretch>
            <a:fillRect/>
          </a:stretch>
        </p:blipFill>
        <p:spPr>
          <a:xfrm>
            <a:off x="1244454" y="952454"/>
            <a:ext cx="5863002" cy="3817200"/>
          </a:xfrm>
          <a:prstGeom prst="rect">
            <a:avLst/>
          </a:prstGeom>
        </p:spPr>
      </p:pic>
      <p:pic>
        <p:nvPicPr>
          <p:cNvPr id="11" name="Etappe 4">
            <a:hlinkClick r:id="" action="ppaction://media"/>
            <a:extLst>
              <a:ext uri="{FF2B5EF4-FFF2-40B4-BE49-F238E27FC236}">
                <a16:creationId xmlns:a16="http://schemas.microsoft.com/office/drawing/2014/main" id="{81942E62-FF5C-4C40-8C5F-29AB93DB3490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13"/>
          <a:srcRect r="13580"/>
          <a:stretch>
            <a:fillRect/>
          </a:stretch>
        </p:blipFill>
        <p:spPr>
          <a:xfrm>
            <a:off x="1238748" y="952454"/>
            <a:ext cx="5874415" cy="382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36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25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1.23457E-6 L -0.21268 -0.19722 " pathEditMode="relative" rAng="0" ptsTypes="AA">
                                      <p:cBhvr>
                                        <p:cTn id="1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42" y="-98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73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1250" fill="hold"/>
                                        <p:tgtEl>
                                          <p:spTgt spid="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1.48148E-6 L 0.23803 -0.1966 " pathEditMode="relative" rAng="0" ptsTypes="AA">
                                      <p:cBhvr>
                                        <p:cTn id="25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92" y="-98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623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1250" fill="hold"/>
                                        <p:tgtEl>
                                          <p:spTgt spid="1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2.83951E-6 L -0.18681 0.19568 " pathEditMode="relative" rAng="0" ptsTypes="AA">
                                      <p:cBhvr>
                                        <p:cTn id="3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40" y="97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735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9" dur="1250" fill="hold"/>
                                        <p:tgtEl>
                                          <p:spTgt spid="1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23457E-7 L 0.23923 0.19506 " pathEditMode="relative" rAng="0" ptsTypes="AA">
                                      <p:cBhvr>
                                        <p:cTn id="5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62" y="97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5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58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3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mute="1">
                <p:cTn id="64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70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71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" fill="hold">
                      <p:stCondLst>
                        <p:cond delay="0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5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31EB7F-C840-476F-BFBA-8DA6BBF56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Greifen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6A226D-92E0-4426-ABF8-C2B256A30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57F8E6-5F46-4678-9A71-2D67D304F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DBA133-4294-4F9B-8250-7BB811939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14</a:t>
            </a:fld>
            <a:endParaRPr lang="de-DE"/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B0D9A45B-5E95-D04C-B654-21999AFBEE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487" y="1559852"/>
            <a:ext cx="2828086" cy="2121065"/>
          </a:xfrm>
          <a:prstGeom prst="rect">
            <a:avLst/>
          </a:prstGeom>
        </p:spPr>
      </p:pic>
      <p:pic>
        <p:nvPicPr>
          <p:cNvPr id="8" name="Content Placeholder 15">
            <a:extLst>
              <a:ext uri="{FF2B5EF4-FFF2-40B4-BE49-F238E27FC236}">
                <a16:creationId xmlns:a16="http://schemas.microsoft.com/office/drawing/2014/main" id="{DB5D34B1-9EFD-BF4C-AAFC-F74BFC94A2A0}"/>
              </a:ext>
            </a:extLst>
          </p:cNvPr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62427" y="845129"/>
            <a:ext cx="5154187" cy="345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039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D6231C-F2B7-4077-A64F-8A359972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Video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9F8CAD-D11C-426C-B4FF-F300891BC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C47DE3-9CFD-4207-922C-6507B2B0F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52B6B1-3806-473D-B0F8-6E7D8E4E1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15</a:t>
            </a:fld>
            <a:endParaRPr lang="de-DE"/>
          </a:p>
        </p:txBody>
      </p:sp>
      <p:pic>
        <p:nvPicPr>
          <p:cNvPr id="8" name="mobrob">
            <a:hlinkClick r:id="" action="ppaction://media"/>
            <a:extLst>
              <a:ext uri="{FF2B5EF4-FFF2-40B4-BE49-F238E27FC236}">
                <a16:creationId xmlns:a16="http://schemas.microsoft.com/office/drawing/2014/main" id="{0895AE63-2AC6-4C19-A0A2-87DE47CD6CB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5050" y="963613"/>
            <a:ext cx="6764338" cy="3805237"/>
          </a:xfrm>
        </p:spPr>
      </p:pic>
    </p:spTree>
    <p:extLst>
      <p:ext uri="{BB962C8B-B14F-4D97-AF65-F5344CB8AC3E}">
        <p14:creationId xmlns:p14="http://schemas.microsoft.com/office/powerpoint/2010/main" val="3277089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9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4DABD0A7-F534-4C3D-B6BD-95476F045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Q&amp;A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F2C55BE-067A-42D8-B723-268044D890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575BE08-6EDE-42B3-B68E-B4B7C8FA9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4244A6-5882-4799-918E-213E78E75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70E73F-9FEA-405E-BA50-768342E4D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0687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C416D-6138-4BB3-B01E-424243FB7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8D1CE2-4B7C-4A9B-B2A5-FD4552F70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Aufgabenstellung</a:t>
            </a:r>
          </a:p>
          <a:p>
            <a:r>
              <a:rPr lang="de-DE" dirty="0"/>
              <a:t>Systemarchitektur</a:t>
            </a:r>
          </a:p>
          <a:p>
            <a:r>
              <a:rPr lang="de-DE" dirty="0"/>
              <a:t>Lokalisierung</a:t>
            </a:r>
          </a:p>
          <a:p>
            <a:pPr lvl="1"/>
            <a:r>
              <a:rPr lang="de-DE" dirty="0"/>
              <a:t>Tasse</a:t>
            </a:r>
          </a:p>
          <a:p>
            <a:pPr lvl="1"/>
            <a:r>
              <a:rPr lang="de-DE" dirty="0" err="1"/>
              <a:t>Turtlebot</a:t>
            </a:r>
            <a:endParaRPr lang="de-DE" dirty="0"/>
          </a:p>
          <a:p>
            <a:pPr lvl="1"/>
            <a:r>
              <a:rPr lang="de-DE" dirty="0"/>
              <a:t>Kamerakalibrierung</a:t>
            </a:r>
          </a:p>
          <a:p>
            <a:r>
              <a:rPr lang="de-DE" dirty="0"/>
              <a:t>Bahnplanung &amp; Greifen</a:t>
            </a:r>
          </a:p>
          <a:p>
            <a:pPr lvl="1"/>
            <a:r>
              <a:rPr lang="de-DE" dirty="0"/>
              <a:t>Allgemeines</a:t>
            </a:r>
          </a:p>
          <a:p>
            <a:pPr lvl="1"/>
            <a:r>
              <a:rPr lang="de-DE" dirty="0"/>
              <a:t>Kollisionserkennung</a:t>
            </a:r>
          </a:p>
          <a:p>
            <a:pPr lvl="1"/>
            <a:r>
              <a:rPr lang="de-DE" dirty="0" err="1"/>
              <a:t>Greiferdesign</a:t>
            </a:r>
            <a:endParaRPr lang="de-DE" dirty="0"/>
          </a:p>
          <a:p>
            <a:r>
              <a:rPr lang="de-DE" dirty="0"/>
              <a:t>Demo Video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5001B9-4433-46F1-9C36-A7AF03291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095DE7-384F-4D82-B893-7A0EEECB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DFEE43-743B-4171-BB08-9A76757D1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7823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9AA07318-E730-40AA-B65D-8C186F45E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964395"/>
            <a:ext cx="5040560" cy="3695587"/>
          </a:xfrm>
        </p:spPr>
        <p:txBody>
          <a:bodyPr/>
          <a:lstStyle/>
          <a:p>
            <a:r>
              <a:rPr lang="de-DE" dirty="0"/>
              <a:t>Teilaufgaben</a:t>
            </a:r>
          </a:p>
          <a:p>
            <a:pPr lvl="1"/>
            <a:r>
              <a:rPr lang="de-DE" dirty="0"/>
              <a:t>Lokalisierung einer Tasse mittels Kinect</a:t>
            </a:r>
          </a:p>
          <a:p>
            <a:pPr lvl="1"/>
            <a:r>
              <a:rPr lang="de-DE" dirty="0"/>
              <a:t>Greifen der Tasse</a:t>
            </a:r>
          </a:p>
          <a:p>
            <a:pPr lvl="1"/>
            <a:r>
              <a:rPr lang="de-DE" dirty="0"/>
              <a:t>Abstellen der Tasse auf </a:t>
            </a:r>
            <a:r>
              <a:rPr lang="de-DE" dirty="0" err="1"/>
              <a:t>Turtlebot</a:t>
            </a:r>
            <a:endParaRPr lang="de-DE" dirty="0"/>
          </a:p>
          <a:p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514E929-C4F1-477E-AADA-C522D235EB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1134078"/>
            <a:ext cx="2592288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96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4DC3E9-9F9D-4932-A097-729F209A3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Systemarchitektur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26FA3E-BFFF-4879-AF10-85D0726BC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9E675D-0638-41A8-BA8E-60DAEA16E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9AA03A-5DF3-4C9C-8258-27F941D9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4</a:t>
            </a:fld>
            <a:endParaRPr lang="de-DE"/>
          </a:p>
        </p:txBody>
      </p:sp>
      <p:pic>
        <p:nvPicPr>
          <p:cNvPr id="8" name="Shape 125">
            <a:extLst>
              <a:ext uri="{FF2B5EF4-FFF2-40B4-BE49-F238E27FC236}">
                <a16:creationId xmlns:a16="http://schemas.microsoft.com/office/drawing/2014/main" id="{6EF525DB-26F9-42F7-B898-AB50DF712EE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3579" y="848915"/>
            <a:ext cx="5702185" cy="3939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165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AA064B-E588-4BA5-AAC9-AEC117609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Detektion der Tasse in Bilddaten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42C75D-E06E-4822-8657-A24CDE53A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Getestete Ansätze:</a:t>
            </a:r>
          </a:p>
          <a:p>
            <a:pPr lvl="1"/>
            <a:r>
              <a:rPr lang="de-DE" dirty="0"/>
              <a:t>Semantische Segmentierung FCN</a:t>
            </a:r>
          </a:p>
          <a:p>
            <a:pPr lvl="1"/>
            <a:r>
              <a:rPr lang="de-DE" dirty="0"/>
              <a:t>Patch Klassifizierung CNN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5D2520-A4AD-4189-9D77-6A5904E0C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2F25E6-95B5-4BEE-83DF-854B77E35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7412A8-6ADC-4578-8E5E-D7D90F5FF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0860F64-5CF1-4D21-92DB-01A9085355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283718"/>
            <a:ext cx="1728191" cy="129614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0EA146B-4619-4DAC-8521-990A94F494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191" y="2281872"/>
            <a:ext cx="1728191" cy="1296143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6471AA71-6D05-4F88-98A4-08FC5542030B}"/>
              </a:ext>
            </a:extLst>
          </p:cNvPr>
          <p:cNvSpPr/>
          <p:nvPr/>
        </p:nvSpPr>
        <p:spPr>
          <a:xfrm>
            <a:off x="2604428" y="2281874"/>
            <a:ext cx="945731" cy="1296143"/>
          </a:xfrm>
          <a:prstGeom prst="rect">
            <a:avLst/>
          </a:prstGeom>
          <a:solidFill>
            <a:srgbClr val="00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Resnet50</a:t>
            </a:r>
          </a:p>
        </p:txBody>
      </p:sp>
      <p:sp>
        <p:nvSpPr>
          <p:cNvPr id="14" name="Pfeil: nach rechts 13">
            <a:extLst>
              <a:ext uri="{FF2B5EF4-FFF2-40B4-BE49-F238E27FC236}">
                <a16:creationId xmlns:a16="http://schemas.microsoft.com/office/drawing/2014/main" id="{5BF3798A-D13B-49E5-B1A6-BB332A622985}"/>
              </a:ext>
            </a:extLst>
          </p:cNvPr>
          <p:cNvSpPr/>
          <p:nvPr/>
        </p:nvSpPr>
        <p:spPr>
          <a:xfrm>
            <a:off x="2276291" y="2677918"/>
            <a:ext cx="270935" cy="504056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C602776-979C-49EC-8558-E2FD1D683507}"/>
              </a:ext>
            </a:extLst>
          </p:cNvPr>
          <p:cNvSpPr/>
          <p:nvPr/>
        </p:nvSpPr>
        <p:spPr>
          <a:xfrm>
            <a:off x="4028237" y="2281874"/>
            <a:ext cx="1001788" cy="1296143"/>
          </a:xfrm>
          <a:prstGeom prst="rect">
            <a:avLst/>
          </a:prstGeom>
          <a:solidFill>
            <a:srgbClr val="00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Deconv</a:t>
            </a:r>
            <a:br>
              <a:rPr lang="de-DE" dirty="0"/>
            </a:br>
            <a:r>
              <a:rPr lang="de-DE" dirty="0"/>
              <a:t>Layer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1B23990-41B8-4883-8E21-4668CD59E0B2}"/>
              </a:ext>
            </a:extLst>
          </p:cNvPr>
          <p:cNvSpPr/>
          <p:nvPr/>
        </p:nvSpPr>
        <p:spPr>
          <a:xfrm>
            <a:off x="5453244" y="2281873"/>
            <a:ext cx="1045799" cy="1296143"/>
          </a:xfrm>
          <a:prstGeom prst="rect">
            <a:avLst/>
          </a:prstGeom>
          <a:solidFill>
            <a:srgbClr val="00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Softmax</a:t>
            </a:r>
            <a:endParaRPr lang="de-DE" dirty="0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901925EC-8D8C-4486-BAB7-D359798242E0}"/>
              </a:ext>
            </a:extLst>
          </p:cNvPr>
          <p:cNvSpPr/>
          <p:nvPr/>
        </p:nvSpPr>
        <p:spPr>
          <a:xfrm>
            <a:off x="3654737" y="2677917"/>
            <a:ext cx="270935" cy="504056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7A828CE1-FEED-4A3C-806B-EEAA484420FE}"/>
              </a:ext>
            </a:extLst>
          </p:cNvPr>
          <p:cNvSpPr/>
          <p:nvPr/>
        </p:nvSpPr>
        <p:spPr>
          <a:xfrm>
            <a:off x="5132590" y="2677916"/>
            <a:ext cx="270935" cy="504056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210C41C2-C81B-4EC1-935C-30A7CF445CE9}"/>
              </a:ext>
            </a:extLst>
          </p:cNvPr>
          <p:cNvSpPr/>
          <p:nvPr/>
        </p:nvSpPr>
        <p:spPr>
          <a:xfrm>
            <a:off x="6570154" y="2677916"/>
            <a:ext cx="270935" cy="504056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1502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AA064B-E588-4BA5-AAC9-AEC117609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Detektion der Tasse in Bilddaten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42C75D-E06E-4822-8657-A24CDE53A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964395"/>
            <a:ext cx="8186766" cy="1126023"/>
          </a:xfrm>
        </p:spPr>
        <p:txBody>
          <a:bodyPr/>
          <a:lstStyle/>
          <a:p>
            <a:r>
              <a:rPr lang="de-DE" dirty="0"/>
              <a:t>Getestete Ansätze:</a:t>
            </a:r>
          </a:p>
          <a:p>
            <a:pPr lvl="1"/>
            <a:r>
              <a:rPr lang="de-DE" dirty="0"/>
              <a:t>Semantische Segmentierung FCN</a:t>
            </a:r>
          </a:p>
          <a:p>
            <a:pPr lvl="1"/>
            <a:r>
              <a:rPr lang="de-DE" dirty="0"/>
              <a:t>Patch Klassifizierung CNN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5D2520-A4AD-4189-9D77-6A5904E0C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2F25E6-95B5-4BEE-83DF-854B77E35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47693" y="4875626"/>
            <a:ext cx="2940595" cy="165481"/>
          </a:xfrm>
        </p:spPr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7412A8-6ADC-4578-8E5E-D7D90F5FF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C7D7335-97B1-40EA-8939-1057AFAAEE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2217932"/>
            <a:ext cx="1655708" cy="1241781"/>
          </a:xfrm>
          <a:prstGeom prst="rect">
            <a:avLst/>
          </a:prstGeom>
        </p:spPr>
      </p:pic>
      <p:sp>
        <p:nvSpPr>
          <p:cNvPr id="20" name="Pfeil: nach rechts 19">
            <a:extLst>
              <a:ext uri="{FF2B5EF4-FFF2-40B4-BE49-F238E27FC236}">
                <a16:creationId xmlns:a16="http://schemas.microsoft.com/office/drawing/2014/main" id="{F0C9297F-90BB-4EB9-9507-DDAFF181C5F7}"/>
              </a:ext>
            </a:extLst>
          </p:cNvPr>
          <p:cNvSpPr/>
          <p:nvPr/>
        </p:nvSpPr>
        <p:spPr>
          <a:xfrm>
            <a:off x="2267744" y="2571750"/>
            <a:ext cx="270935" cy="504056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232A45E0-7007-4D1F-9696-840C87F2793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13" y="2217932"/>
            <a:ext cx="1655708" cy="1241782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67D37575-8422-45F9-B5D0-7948DD3046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29" t="24829" r="21610" b="45356"/>
          <a:stretch/>
        </p:blipFill>
        <p:spPr>
          <a:xfrm>
            <a:off x="372992" y="3613907"/>
            <a:ext cx="1107525" cy="1107525"/>
          </a:xfrm>
          <a:prstGeom prst="rect">
            <a:avLst/>
          </a:prstGeom>
        </p:spPr>
      </p:pic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B2E8B78D-CF73-459C-917D-5A5DF2016BD1}"/>
              </a:ext>
            </a:extLst>
          </p:cNvPr>
          <p:cNvSpPr/>
          <p:nvPr/>
        </p:nvSpPr>
        <p:spPr>
          <a:xfrm>
            <a:off x="1587678" y="3890238"/>
            <a:ext cx="270935" cy="504056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0B558CBA-93E8-4753-8A05-4EF860417288}"/>
              </a:ext>
            </a:extLst>
          </p:cNvPr>
          <p:cNvSpPr/>
          <p:nvPr/>
        </p:nvSpPr>
        <p:spPr>
          <a:xfrm>
            <a:off x="1965773" y="3531033"/>
            <a:ext cx="818551" cy="1296143"/>
          </a:xfrm>
          <a:prstGeom prst="rect">
            <a:avLst/>
          </a:prstGeom>
          <a:solidFill>
            <a:srgbClr val="00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Conv</a:t>
            </a:r>
            <a:br>
              <a:rPr lang="de-DE" dirty="0"/>
            </a:br>
            <a:r>
              <a:rPr lang="de-DE" dirty="0"/>
              <a:t>Layer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6DD09DB6-0A21-49D8-AEF3-DBB647043860}"/>
              </a:ext>
            </a:extLst>
          </p:cNvPr>
          <p:cNvSpPr/>
          <p:nvPr/>
        </p:nvSpPr>
        <p:spPr>
          <a:xfrm>
            <a:off x="2947693" y="3531032"/>
            <a:ext cx="772023" cy="1296143"/>
          </a:xfrm>
          <a:prstGeom prst="rect">
            <a:avLst/>
          </a:prstGeom>
          <a:solidFill>
            <a:srgbClr val="00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Conv</a:t>
            </a:r>
            <a:br>
              <a:rPr lang="de-DE" dirty="0"/>
            </a:br>
            <a:r>
              <a:rPr lang="de-DE" dirty="0"/>
              <a:t>Layer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601D245F-BB64-405E-AD2F-8E1981B33080}"/>
              </a:ext>
            </a:extLst>
          </p:cNvPr>
          <p:cNvSpPr txBox="1"/>
          <p:nvPr/>
        </p:nvSpPr>
        <p:spPr>
          <a:xfrm>
            <a:off x="3760458" y="3890238"/>
            <a:ext cx="421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3B16F721-6B13-46DF-B150-BFF787770B05}"/>
              </a:ext>
            </a:extLst>
          </p:cNvPr>
          <p:cNvSpPr/>
          <p:nvPr/>
        </p:nvSpPr>
        <p:spPr>
          <a:xfrm>
            <a:off x="4211960" y="3528952"/>
            <a:ext cx="772023" cy="1296143"/>
          </a:xfrm>
          <a:prstGeom prst="rect">
            <a:avLst/>
          </a:prstGeom>
          <a:solidFill>
            <a:srgbClr val="00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FC</a:t>
            </a:r>
            <a:br>
              <a:rPr lang="de-DE" dirty="0"/>
            </a:br>
            <a:r>
              <a:rPr lang="de-DE" dirty="0"/>
              <a:t>Layer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8FC8E25A-1B18-4597-A5D8-81932676E607}"/>
              </a:ext>
            </a:extLst>
          </p:cNvPr>
          <p:cNvSpPr/>
          <p:nvPr/>
        </p:nvSpPr>
        <p:spPr>
          <a:xfrm>
            <a:off x="5148064" y="3519597"/>
            <a:ext cx="772023" cy="1296143"/>
          </a:xfrm>
          <a:prstGeom prst="rect">
            <a:avLst/>
          </a:prstGeom>
          <a:solidFill>
            <a:srgbClr val="00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FC</a:t>
            </a:r>
            <a:br>
              <a:rPr lang="de-DE" dirty="0"/>
            </a:br>
            <a:r>
              <a:rPr lang="de-DE" dirty="0"/>
              <a:t>Layer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A6648DA4-D072-46D6-82B1-4CE4A7062E68}"/>
              </a:ext>
            </a:extLst>
          </p:cNvPr>
          <p:cNvSpPr/>
          <p:nvPr/>
        </p:nvSpPr>
        <p:spPr>
          <a:xfrm>
            <a:off x="6104233" y="3528952"/>
            <a:ext cx="772023" cy="1296143"/>
          </a:xfrm>
          <a:prstGeom prst="rect">
            <a:avLst/>
          </a:prstGeom>
          <a:solidFill>
            <a:srgbClr val="00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Out-</a:t>
            </a:r>
            <a:r>
              <a:rPr lang="de-DE" dirty="0" err="1"/>
              <a:t>put</a:t>
            </a:r>
            <a:endParaRPr lang="de-DE" dirty="0"/>
          </a:p>
        </p:txBody>
      </p:sp>
      <p:sp>
        <p:nvSpPr>
          <p:cNvPr id="31" name="Pfeil: nach rechts 30">
            <a:extLst>
              <a:ext uri="{FF2B5EF4-FFF2-40B4-BE49-F238E27FC236}">
                <a16:creationId xmlns:a16="http://schemas.microsoft.com/office/drawing/2014/main" id="{C04C84B0-F8C4-45B2-8743-94AEEAF58819}"/>
              </a:ext>
            </a:extLst>
          </p:cNvPr>
          <p:cNvSpPr/>
          <p:nvPr/>
        </p:nvSpPr>
        <p:spPr>
          <a:xfrm>
            <a:off x="6956813" y="3890238"/>
            <a:ext cx="270935" cy="504056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B6C841F0-E0DC-4297-A89B-0DB984D6CE30}"/>
              </a:ext>
            </a:extLst>
          </p:cNvPr>
          <p:cNvSpPr txBox="1"/>
          <p:nvPr/>
        </p:nvSpPr>
        <p:spPr>
          <a:xfrm>
            <a:off x="7308305" y="3957600"/>
            <a:ext cx="147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Cup/</a:t>
            </a:r>
            <a:r>
              <a:rPr lang="de-DE" dirty="0" err="1"/>
              <a:t>No</a:t>
            </a:r>
            <a:r>
              <a:rPr lang="de-DE" dirty="0"/>
              <a:t> Cup</a:t>
            </a:r>
          </a:p>
        </p:txBody>
      </p:sp>
    </p:spTree>
    <p:extLst>
      <p:ext uri="{BB962C8B-B14F-4D97-AF65-F5344CB8AC3E}">
        <p14:creationId xmlns:p14="http://schemas.microsoft.com/office/powerpoint/2010/main" val="1227225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D637C5-A523-4244-B289-6AA5BA9C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Detektion der Tasse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DF7C97-EBAA-4EBC-835E-CD8FAADAA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964395"/>
            <a:ext cx="8186766" cy="1319323"/>
          </a:xfrm>
        </p:spPr>
        <p:txBody>
          <a:bodyPr>
            <a:normAutofit fontScale="85000" lnSpcReduction="20000"/>
          </a:bodyPr>
          <a:lstStyle/>
          <a:p>
            <a:r>
              <a:rPr lang="de-DE" dirty="0"/>
              <a:t>Implementierter Ansatz:</a:t>
            </a:r>
          </a:p>
          <a:p>
            <a:pPr lvl="1"/>
            <a:r>
              <a:rPr lang="de-DE" dirty="0" err="1"/>
              <a:t>Sliding</a:t>
            </a:r>
            <a:r>
              <a:rPr lang="de-DE" dirty="0"/>
              <a:t> </a:t>
            </a:r>
            <a:r>
              <a:rPr lang="de-DE" dirty="0" err="1"/>
              <a:t>Window</a:t>
            </a:r>
            <a:r>
              <a:rPr lang="de-DE" dirty="0"/>
              <a:t> Ansatz</a:t>
            </a:r>
          </a:p>
          <a:p>
            <a:pPr lvl="1"/>
            <a:r>
              <a:rPr lang="de-DE" dirty="0"/>
              <a:t>Klassifikation mit SVM (HOG Features)</a:t>
            </a:r>
          </a:p>
          <a:p>
            <a:pPr lvl="1"/>
            <a:r>
              <a:rPr lang="de-DE" dirty="0"/>
              <a:t>Implementierte Alternativen:</a:t>
            </a:r>
          </a:p>
          <a:p>
            <a:pPr lvl="2"/>
            <a:r>
              <a:rPr lang="de-DE" dirty="0"/>
              <a:t>Objektkandidaten mit </a:t>
            </a:r>
            <a:r>
              <a:rPr lang="de-DE" dirty="0" err="1"/>
              <a:t>Selective</a:t>
            </a:r>
            <a:r>
              <a:rPr lang="de-DE" dirty="0"/>
              <a:t> Search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5734FE-5842-44A0-806C-A9B0AEC55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EA56BE-BACA-453C-9044-363D3B4E8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4C52E4-382C-4380-B82A-9667014F0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7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7D42202-DADB-44B3-9FB1-6D8E5DF5B9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2399198"/>
            <a:ext cx="2918368" cy="218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515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1D0A7E-3DA0-4F7A-923C-CDD97DD4A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Segmentierung der Tasse + Finden der Orientierung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761FDC-962E-4F84-8C87-32D7412B3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964395"/>
            <a:ext cx="8186766" cy="1463339"/>
          </a:xfrm>
        </p:spPr>
        <p:txBody>
          <a:bodyPr/>
          <a:lstStyle/>
          <a:p>
            <a:r>
              <a:rPr lang="de-DE" dirty="0"/>
              <a:t>Vorgehen:</a:t>
            </a:r>
          </a:p>
          <a:p>
            <a:pPr lvl="1"/>
            <a:r>
              <a:rPr lang="de-DE" dirty="0"/>
              <a:t>Filtern der Tischplatte + Ausschneiden des Tassenbereichs</a:t>
            </a:r>
          </a:p>
          <a:p>
            <a:pPr lvl="1"/>
            <a:r>
              <a:rPr lang="de-DE" dirty="0"/>
              <a:t>Tassensegmentierung mittels DBSCAN</a:t>
            </a:r>
          </a:p>
          <a:p>
            <a:pPr lvl="1"/>
            <a:r>
              <a:rPr lang="de-DE" dirty="0"/>
              <a:t>Berechnung der Henkelorientierung mittels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Outlier</a:t>
            </a:r>
            <a:r>
              <a:rPr lang="de-DE" dirty="0"/>
              <a:t> </a:t>
            </a:r>
            <a:r>
              <a:rPr lang="de-DE" dirty="0" err="1"/>
              <a:t>Factor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43FD5C0-9D6F-4CD3-B2CC-4682E889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C909CA-ADA7-4971-AF00-BBC2CC484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0A8524-2867-4AAE-A2D1-9A8FB6542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3D7D066-7490-4152-807D-113B8A1238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494" y="2546173"/>
            <a:ext cx="2895600" cy="218895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A1DFFE9-FE55-4217-B26F-7AD292B019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427734"/>
            <a:ext cx="2757978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88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13A6C0-D26C-4B9E-B0FF-D176B1FD7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Kamerakalibrierung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EF1CFE-D836-49F7-8AA3-C1FC32F00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Automatische Kalibrierung</a:t>
            </a:r>
          </a:p>
          <a:p>
            <a:pPr lvl="1"/>
            <a:r>
              <a:rPr lang="de-DE" dirty="0"/>
              <a:t>Erkennung von Tischkanten in Bilddaten (</a:t>
            </a:r>
            <a:r>
              <a:rPr lang="de-DE" dirty="0" err="1"/>
              <a:t>Canny</a:t>
            </a:r>
            <a:r>
              <a:rPr lang="de-DE" dirty="0"/>
              <a:t>/Hough)</a:t>
            </a:r>
          </a:p>
          <a:p>
            <a:pPr lvl="1"/>
            <a:r>
              <a:rPr lang="de-DE" dirty="0"/>
              <a:t>Berechnung von Geraden in Punktwolke (RANSAC)</a:t>
            </a:r>
          </a:p>
          <a:p>
            <a:pPr lvl="1"/>
            <a:r>
              <a:rPr lang="de-DE" dirty="0"/>
              <a:t>Berechnung von Transformation</a:t>
            </a:r>
          </a:p>
          <a:p>
            <a:pPr lvl="1"/>
            <a:r>
              <a:rPr lang="de-DE" dirty="0"/>
              <a:t>Ggf. manuelle Korrektur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6C3767-8B34-4A03-BD21-BB1FC5BFE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65A66-9AF9-4195-858F-46CBC80495A5}" type="datetime1">
              <a:rPr lang="de-DE" smtClean="0"/>
              <a:pPr/>
              <a:t>01.02.2018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447187-D086-445A-BD1C-AE0C6FB5E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FZI Forschungszentrum Informatik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13C1A1-6A62-4475-B7A2-4BC6AB79F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C2005-42B3-470D-9F19-B948B1B31A0D}" type="slidenum">
              <a:rPr lang="de-DE" smtClean="0"/>
              <a:pPr/>
              <a:t>9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82947E3-3ADB-4033-B545-34517CE579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577" y="2653666"/>
            <a:ext cx="2895600" cy="211480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6817112-A40D-4F76-AD90-66D03C0B6BF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2" t="10214" r="3739" b="4746"/>
          <a:stretch/>
        </p:blipFill>
        <p:spPr>
          <a:xfrm>
            <a:off x="3084165" y="2653666"/>
            <a:ext cx="2741412" cy="211480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C2EDFDC-4A10-4465-972A-65E9A17ED80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55" y="2707244"/>
            <a:ext cx="2822590" cy="211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78059"/>
      </p:ext>
    </p:extLst>
  </p:cSld>
  <p:clrMapOvr>
    <a:masterClrMapping/>
  </p:clrMapOvr>
</p:sld>
</file>

<file path=ppt/theme/theme1.xml><?xml version="1.0" encoding="utf-8"?>
<a:theme xmlns:a="http://schemas.openxmlformats.org/drawingml/2006/main" name="FZI-Folienmaster_07-2010">
  <a:themeElements>
    <a:clrScheme name="FZI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7749"/>
      </a:accent1>
      <a:accent2>
        <a:srgbClr val="C20831"/>
      </a:accent2>
      <a:accent3>
        <a:srgbClr val="0064A3"/>
      </a:accent3>
      <a:accent4>
        <a:srgbClr val="E8AD00"/>
      </a:accent4>
      <a:accent5>
        <a:srgbClr val="00869A"/>
      </a:accent5>
      <a:accent6>
        <a:srgbClr val="8BB31D"/>
      </a:accent6>
      <a:hlink>
        <a:srgbClr val="0000FF"/>
      </a:hlink>
      <a:folHlink>
        <a:srgbClr val="8B1F61"/>
      </a:folHlink>
    </a:clrScheme>
    <a:fontScheme name="Benutzerdefiniert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74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10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AL u. smartHome">
  <a:themeElements>
    <a:clrScheme name="FZI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7749"/>
      </a:accent1>
      <a:accent2>
        <a:srgbClr val="C20831"/>
      </a:accent2>
      <a:accent3>
        <a:srgbClr val="0064A3"/>
      </a:accent3>
      <a:accent4>
        <a:srgbClr val="E8AD00"/>
      </a:accent4>
      <a:accent5>
        <a:srgbClr val="00869A"/>
      </a:accent5>
      <a:accent6>
        <a:srgbClr val="8BB31D"/>
      </a:accent6>
      <a:hlink>
        <a:srgbClr val="0000FF"/>
      </a:hlink>
      <a:folHlink>
        <a:srgbClr val="8B1F61"/>
      </a:folHlink>
    </a:clrScheme>
    <a:fontScheme name="Benutzerdefiniert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74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Automotive">
  <a:themeElements>
    <a:clrScheme name="FZI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7749"/>
      </a:accent1>
      <a:accent2>
        <a:srgbClr val="C20831"/>
      </a:accent2>
      <a:accent3>
        <a:srgbClr val="0064A3"/>
      </a:accent3>
      <a:accent4>
        <a:srgbClr val="E8AD00"/>
      </a:accent4>
      <a:accent5>
        <a:srgbClr val="00869A"/>
      </a:accent5>
      <a:accent6>
        <a:srgbClr val="8BB31D"/>
      </a:accent6>
      <a:hlink>
        <a:srgbClr val="0000FF"/>
      </a:hlink>
      <a:folHlink>
        <a:srgbClr val="8B1F61"/>
      </a:folHlink>
    </a:clrScheme>
    <a:fontScheme name="Benutzerdefiniert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74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mobileIT/mobileBusiness u. smartMobility">
  <a:themeElements>
    <a:clrScheme name="FZI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7749"/>
      </a:accent1>
      <a:accent2>
        <a:srgbClr val="C20831"/>
      </a:accent2>
      <a:accent3>
        <a:srgbClr val="0064A3"/>
      </a:accent3>
      <a:accent4>
        <a:srgbClr val="E8AD00"/>
      </a:accent4>
      <a:accent5>
        <a:srgbClr val="00869A"/>
      </a:accent5>
      <a:accent6>
        <a:srgbClr val="8BB31D"/>
      </a:accent6>
      <a:hlink>
        <a:srgbClr val="0000FF"/>
      </a:hlink>
      <a:folHlink>
        <a:srgbClr val="8B1F61"/>
      </a:folHlink>
    </a:clrScheme>
    <a:fontScheme name="Benutzerdefiniert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74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Service Robotics">
  <a:themeElements>
    <a:clrScheme name="FZI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7749"/>
      </a:accent1>
      <a:accent2>
        <a:srgbClr val="C20831"/>
      </a:accent2>
      <a:accent3>
        <a:srgbClr val="0064A3"/>
      </a:accent3>
      <a:accent4>
        <a:srgbClr val="E8AD00"/>
      </a:accent4>
      <a:accent5>
        <a:srgbClr val="00869A"/>
      </a:accent5>
      <a:accent6>
        <a:srgbClr val="8BB31D"/>
      </a:accent6>
      <a:hlink>
        <a:srgbClr val="0000FF"/>
      </a:hlink>
      <a:folHlink>
        <a:srgbClr val="8B1F61"/>
      </a:folHlink>
    </a:clrScheme>
    <a:fontScheme name="Benutzerdefiniert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74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6.xml><?xml version="1.0" encoding="utf-8"?>
<a:theme xmlns:a="http://schemas.openxmlformats.org/drawingml/2006/main" name="smartAutomation">
  <a:themeElements>
    <a:clrScheme name="FZI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7749"/>
      </a:accent1>
      <a:accent2>
        <a:srgbClr val="C20831"/>
      </a:accent2>
      <a:accent3>
        <a:srgbClr val="0064A3"/>
      </a:accent3>
      <a:accent4>
        <a:srgbClr val="E8AD00"/>
      </a:accent4>
      <a:accent5>
        <a:srgbClr val="00869A"/>
      </a:accent5>
      <a:accent6>
        <a:srgbClr val="8BB31D"/>
      </a:accent6>
      <a:hlink>
        <a:srgbClr val="0000FF"/>
      </a:hlink>
      <a:folHlink>
        <a:srgbClr val="8B1F61"/>
      </a:folHlink>
    </a:clrScheme>
    <a:fontScheme name="Benutzerdefiniert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74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7.xml><?xml version="1.0" encoding="utf-8"?>
<a:theme xmlns:a="http://schemas.openxmlformats.org/drawingml/2006/main" name="smartEnergy">
  <a:themeElements>
    <a:clrScheme name="FZI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7749"/>
      </a:accent1>
      <a:accent2>
        <a:srgbClr val="C20831"/>
      </a:accent2>
      <a:accent3>
        <a:srgbClr val="0064A3"/>
      </a:accent3>
      <a:accent4>
        <a:srgbClr val="E8AD00"/>
      </a:accent4>
      <a:accent5>
        <a:srgbClr val="00869A"/>
      </a:accent5>
      <a:accent6>
        <a:srgbClr val="8BB31D"/>
      </a:accent6>
      <a:hlink>
        <a:srgbClr val="0000FF"/>
      </a:hlink>
      <a:folHlink>
        <a:srgbClr val="8B1F61"/>
      </a:folHlink>
    </a:clrScheme>
    <a:fontScheme name="Benutzerdefiniert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74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8.xml><?xml version="1.0" encoding="utf-8"?>
<a:theme xmlns:a="http://schemas.openxmlformats.org/drawingml/2006/main" name="House of Living Labs">
  <a:themeElements>
    <a:clrScheme name="FZI2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7749"/>
      </a:accent1>
      <a:accent2>
        <a:srgbClr val="C20831"/>
      </a:accent2>
      <a:accent3>
        <a:srgbClr val="0064A3"/>
      </a:accent3>
      <a:accent4>
        <a:srgbClr val="E8AD00"/>
      </a:accent4>
      <a:accent5>
        <a:srgbClr val="00869A"/>
      </a:accent5>
      <a:accent6>
        <a:srgbClr val="8BB31D"/>
      </a:accent6>
      <a:hlink>
        <a:srgbClr val="0000FF"/>
      </a:hlink>
      <a:folHlink>
        <a:srgbClr val="8B1F61"/>
      </a:folHlink>
    </a:clrScheme>
    <a:fontScheme name="Benutzerdefiniert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74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9.xml><?xml version="1.0" encoding="utf-8"?>
<a:theme xmlns:a="http://schemas.openxmlformats.org/drawingml/2006/main" name="smartSecurity / Software-Entwicklu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FZI-Folienmaster_07-2010</Template>
  <TotalTime>0</TotalTime>
  <Words>332</Words>
  <Application>Microsoft Office PowerPoint</Application>
  <PresentationFormat>Bildschirmpräsentation (16:9)</PresentationFormat>
  <Paragraphs>132</Paragraphs>
  <Slides>16</Slides>
  <Notes>1</Notes>
  <HiddenSlides>0</HiddenSlides>
  <MMClips>8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9</vt:i4>
      </vt:variant>
      <vt:variant>
        <vt:lpstr>Folientitel</vt:lpstr>
      </vt:variant>
      <vt:variant>
        <vt:i4>16</vt:i4>
      </vt:variant>
    </vt:vector>
  </HeadingPairs>
  <TitlesOfParts>
    <vt:vector size="31" baseType="lpstr">
      <vt:lpstr>Arial</vt:lpstr>
      <vt:lpstr>Arial Narrow</vt:lpstr>
      <vt:lpstr>Calibri</vt:lpstr>
      <vt:lpstr>Calibri Light</vt:lpstr>
      <vt:lpstr>Symbol</vt:lpstr>
      <vt:lpstr>Wingdings</vt:lpstr>
      <vt:lpstr>FZI-Folienmaster_07-2010</vt:lpstr>
      <vt:lpstr>AAL u. smartHome</vt:lpstr>
      <vt:lpstr>Automotive</vt:lpstr>
      <vt:lpstr>mobileIT/mobileBusiness u. smartMobility</vt:lpstr>
      <vt:lpstr>Service Robotics</vt:lpstr>
      <vt:lpstr>smartAutomation</vt:lpstr>
      <vt:lpstr>smartEnergy</vt:lpstr>
      <vt:lpstr>House of Living Labs</vt:lpstr>
      <vt:lpstr>smartSecurity / Software-Entwicklung</vt:lpstr>
      <vt:lpstr>Praktikum Mobile Roboter: Gruppe A</vt:lpstr>
      <vt:lpstr>Gliederung</vt:lpstr>
      <vt:lpstr>Aufgabenstellung</vt:lpstr>
      <vt:lpstr>Systemarchitektur</vt:lpstr>
      <vt:lpstr>Detektion der Tasse in Bilddaten</vt:lpstr>
      <vt:lpstr>Detektion der Tasse in Bilddaten</vt:lpstr>
      <vt:lpstr>Detektion der Tasse</vt:lpstr>
      <vt:lpstr>Segmentierung der Tasse + Finden der Orientierung</vt:lpstr>
      <vt:lpstr>Kamerakalibrierung</vt:lpstr>
      <vt:lpstr>Lokalisierung des Turtlebot</vt:lpstr>
      <vt:lpstr>Bahnplanung</vt:lpstr>
      <vt:lpstr>Bahnplanung: Kollisionserkennung</vt:lpstr>
      <vt:lpstr>Bahnplanung: Ablauf</vt:lpstr>
      <vt:lpstr>Greifen</vt:lpstr>
      <vt:lpstr>Demo Video</vt:lpstr>
      <vt:lpstr>Q&amp;A</vt:lpstr>
    </vt:vector>
  </TitlesOfParts>
  <Company>FZI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Forschungsplan 2011</dc:title>
  <dc:creator>Johanna Barsch</dc:creator>
  <cp:lastModifiedBy>Daniel Klitzke</cp:lastModifiedBy>
  <cp:revision>542</cp:revision>
  <dcterms:created xsi:type="dcterms:W3CDTF">2010-11-08T14:25:54Z</dcterms:created>
  <dcterms:modified xsi:type="dcterms:W3CDTF">2018-02-01T14:34:15Z</dcterms:modified>
</cp:coreProperties>
</file>

<file path=docProps/thumbnail.jpeg>
</file>